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13" r:id="rId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B60"/>
    <a:srgbClr val="CC3300"/>
    <a:srgbClr val="512A44"/>
    <a:srgbClr val="8FB9D1"/>
    <a:srgbClr val="B0CEDE"/>
    <a:srgbClr val="74A9C6"/>
    <a:srgbClr val="34657F"/>
    <a:srgbClr val="003865"/>
    <a:srgbClr val="693C5E"/>
    <a:srgbClr val="BDB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BFA76-07B2-4A18-8C9F-79513EDF938A}" v="1045" dt="2022-09-05T11:43:40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135"/>
          </a:xfrm>
          <a:prstGeom prst="rect">
            <a:avLst/>
          </a:prstGeom>
        </p:spPr>
        <p:txBody>
          <a:bodyPr vert="horz" lIns="91394" tIns="45699" rIns="91394" bIns="4569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8135"/>
          </a:xfrm>
          <a:prstGeom prst="rect">
            <a:avLst/>
          </a:prstGeom>
        </p:spPr>
        <p:txBody>
          <a:bodyPr vert="horz" lIns="91394" tIns="45699" rIns="91394" bIns="45699" rtlCol="0"/>
          <a:lstStyle>
            <a:lvl1pPr algn="r">
              <a:defRPr sz="1200"/>
            </a:lvl1pPr>
          </a:lstStyle>
          <a:p>
            <a:fld id="{CE57913B-1645-43EA-A561-1B1CAE51121F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9" rIns="91394" bIns="4569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2"/>
            <a:ext cx="5438140" cy="3909239"/>
          </a:xfrm>
          <a:prstGeom prst="rect">
            <a:avLst/>
          </a:prstGeom>
        </p:spPr>
        <p:txBody>
          <a:bodyPr vert="horz" lIns="91394" tIns="45699" rIns="91394" bIns="4569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8134"/>
          </a:xfrm>
          <a:prstGeom prst="rect">
            <a:avLst/>
          </a:prstGeom>
        </p:spPr>
        <p:txBody>
          <a:bodyPr vert="horz" lIns="91394" tIns="45699" rIns="91394" bIns="4569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9" cy="498134"/>
          </a:xfrm>
          <a:prstGeom prst="rect">
            <a:avLst/>
          </a:prstGeom>
        </p:spPr>
        <p:txBody>
          <a:bodyPr vert="horz" lIns="91394" tIns="45699" rIns="91394" bIns="45699" rtlCol="0" anchor="b"/>
          <a:lstStyle>
            <a:lvl1pPr algn="r">
              <a:defRPr sz="1200"/>
            </a:lvl1pPr>
          </a:lstStyle>
          <a:p>
            <a:fld id="{DCEDEBD4-074E-4D3A-8238-3C8014DB1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9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2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1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8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5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1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3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7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0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370F-62EA-4F2D-BC9D-10FBD3B4270D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1B5A-C0B5-47CE-B8A6-950C8F018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00408" y="301930"/>
            <a:ext cx="6986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2394F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The Queen’s School</a:t>
            </a:r>
            <a:r>
              <a:rPr lang="en-GB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BD9B60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Lunch Menu</a:t>
            </a:r>
            <a:endParaRPr lang="en-GB" sz="2400" b="1" dirty="0">
              <a:solidFill>
                <a:srgbClr val="BD9B60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0730" y="170470"/>
            <a:ext cx="201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/>
            <a:r>
              <a:rPr lang="en-US" altLang="zh-TW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Strategy &amp; Tactics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6456" y="213615"/>
            <a:ext cx="1247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 algn="ctr"/>
            <a:r>
              <a:rPr lang="en-US" altLang="zh-TW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Templates</a:t>
            </a: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0CB3DFF7-6A57-4640-B2F4-2BCD86D6D734}"/>
              </a:ext>
            </a:extLst>
          </p:cNvPr>
          <p:cNvSpPr txBox="1">
            <a:spLocks/>
          </p:cNvSpPr>
          <p:nvPr/>
        </p:nvSpPr>
        <p:spPr>
          <a:xfrm>
            <a:off x="7258218" y="397613"/>
            <a:ext cx="1353341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0" i="0">
                <a:solidFill>
                  <a:srgbClr val="4DC4CF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pPr marL="8145"/>
            <a:r>
              <a:rPr lang="en-US" altLang="zh-TW" sz="1350" kern="0" spc="-20">
                <a:solidFill>
                  <a:schemeClr val="bg1"/>
                </a:solidFill>
                <a:latin typeface="dearJoe 5 CASUAL PRO" charset="0"/>
                <a:ea typeface="dearJoe 5 CASUAL PRO" charset="0"/>
                <a:cs typeface="dearJoe 5 CASUAL PRO" charset="0"/>
              </a:rPr>
              <a:t>Calendars</a:t>
            </a: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5332F397-4C99-C640-ACD1-742EE1451518}"/>
              </a:ext>
            </a:extLst>
          </p:cNvPr>
          <p:cNvSpPr txBox="1">
            <a:spLocks/>
          </p:cNvSpPr>
          <p:nvPr/>
        </p:nvSpPr>
        <p:spPr>
          <a:xfrm>
            <a:off x="7520024" y="261861"/>
            <a:ext cx="1168847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0" i="0">
                <a:solidFill>
                  <a:srgbClr val="4DC4CF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pPr marL="8145"/>
            <a:r>
              <a:rPr lang="en-US" altLang="zh-TW" sz="1200" b="1" kern="0" spc="-20" dirty="0" err="1">
                <a:solidFill>
                  <a:schemeClr val="bg1"/>
                </a:solidFill>
                <a:latin typeface="dearJoe 5 CASUAL PRO" panose="02000000000000000000"/>
                <a:ea typeface="dearJoe 5 CASUAL PRO" charset="0"/>
                <a:cs typeface="Calibri" panose="020F0502020204030204" pitchFamily="34" charset="0"/>
              </a:rPr>
              <a:t>Evalu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Week 1</a:t>
            </a:r>
            <a:r>
              <a:rPr lang="en-GB" sz="1400" b="1" dirty="0"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8145"/>
            <a:r>
              <a:rPr lang="en-US" altLang="zh-TW" sz="1200" b="1" kern="0" spc="-20" dirty="0" err="1">
                <a:solidFill>
                  <a:schemeClr val="bg1"/>
                </a:solidFill>
                <a:latin typeface="dearJoe 5 CASUAL PRO" panose="02000000000000000000"/>
                <a:ea typeface="dearJoe 5 CASUAL PRO" charset="0"/>
                <a:cs typeface="Calibri" panose="020F0502020204030204" pitchFamily="34" charset="0"/>
              </a:rPr>
              <a:t>ation</a:t>
            </a:r>
            <a:endParaRPr lang="en-GB" sz="1200" b="1" kern="0" dirty="0">
              <a:solidFill>
                <a:schemeClr val="bg1"/>
              </a:solidFill>
              <a:latin typeface="dearJoe 5 CASUAL PRO" panose="02000000000000000000"/>
              <a:ea typeface="dearJoe 5 CASUAL PRO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6F6B48-24E8-F883-DE9A-244787E20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10698"/>
              </p:ext>
            </p:extLst>
          </p:nvPr>
        </p:nvGraphicFramePr>
        <p:xfrm>
          <a:off x="125898" y="1235659"/>
          <a:ext cx="8735626" cy="52273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7565">
                  <a:extLst>
                    <a:ext uri="{9D8B030D-6E8A-4147-A177-3AD203B41FA5}">
                      <a16:colId xmlns:a16="http://schemas.microsoft.com/office/drawing/2014/main" val="3406486825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726013597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3654466548"/>
                    </a:ext>
                  </a:extLst>
                </a:gridCol>
                <a:gridCol w="1747565">
                  <a:extLst>
                    <a:ext uri="{9D8B030D-6E8A-4147-A177-3AD203B41FA5}">
                      <a16:colId xmlns:a16="http://schemas.microsoft.com/office/drawing/2014/main" val="3313512999"/>
                    </a:ext>
                  </a:extLst>
                </a:gridCol>
                <a:gridCol w="1745366">
                  <a:extLst>
                    <a:ext uri="{9D8B030D-6E8A-4147-A177-3AD203B41FA5}">
                      <a16:colId xmlns:a16="http://schemas.microsoft.com/office/drawing/2014/main" val="1023856223"/>
                    </a:ext>
                  </a:extLst>
                </a:gridCol>
              </a:tblGrid>
              <a:tr h="306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MONDAY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TUESDAY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WEDNESDAY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THURSDAY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solidFill>
                            <a:srgbClr val="BD9B60"/>
                          </a:solidFill>
                          <a:effectLst/>
                          <a:latin typeface="+mj-lt"/>
                        </a:rPr>
                        <a:t>FRIDAY</a:t>
                      </a:r>
                      <a:endParaRPr lang="en-GB" sz="1100" dirty="0">
                        <a:solidFill>
                          <a:srgbClr val="BD9B6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137772"/>
                  </a:ext>
                </a:extLst>
              </a:tr>
              <a:tr h="4918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Macaroni Cheese with Garlic Bread &amp; </a:t>
                      </a:r>
                      <a:r>
                        <a:rPr lang="en-GB" sz="11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Broccli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Pasta &amp; Tuna Bake with Garlic Bread &amp; Broccoli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Sandwich Selection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Strawberry Ice Cream with Toppings</a:t>
                      </a:r>
                      <a:endParaRPr lang="en-GB" b="1" dirty="0"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Chicken Tikka Masala with Rice &amp; Naan Bread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Sweet Potato &amp; Spinach Korma with Rice &amp; Naan Bread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Panini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 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Chocolate Chip Cookies</a:t>
                      </a: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Roast Turkey with Stuffing Yorkshire Pudding, Roast Potatoes Gravy &amp; Mixed Vegetables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Vegetable Sausage with Yorkshire Pudding Roast Potatoes Gravy &amp; vegetables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Lemon Drizzle</a:t>
                      </a: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Spaghetti Carbonara with Garlic Bread &amp; Broccoli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Chessy Pasta Bake with Garlic Bread &amp; Broccoli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  <a:endParaRPr lang="en-GB" b="1" dirty="0"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 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Raspberry Jelly with Whipped Cream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Fish Finger Wrap with House Fries &amp; Peas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Mixed Pizza Selection with House Fries &amp; Peas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Baked Jacket Potato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Baked Beans &amp; Cheese</a:t>
                      </a: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lvl="0" algn="ctr">
                        <a:lnSpc>
                          <a:spcPct val="114999"/>
                        </a:lnSpc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Pasta Bar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Panini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Sandwich Selection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Cornflake Cake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6430" marR="56430" marT="56430" marB="5643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44614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934AB1-79A9-B46F-90C0-AB4797E2215D}"/>
              </a:ext>
            </a:extLst>
          </p:cNvPr>
          <p:cNvCxnSpPr>
            <a:cxnSpLocks/>
          </p:cNvCxnSpPr>
          <p:nvPr/>
        </p:nvCxnSpPr>
        <p:spPr>
          <a:xfrm>
            <a:off x="236311" y="1132635"/>
            <a:ext cx="8709660" cy="0"/>
          </a:xfrm>
          <a:prstGeom prst="line">
            <a:avLst/>
          </a:prstGeom>
          <a:ln w="28575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0707BC-92C7-190A-F4E1-99C04CDC7DB1}"/>
              </a:ext>
            </a:extLst>
          </p:cNvPr>
          <p:cNvCxnSpPr>
            <a:cxnSpLocks/>
          </p:cNvCxnSpPr>
          <p:nvPr/>
        </p:nvCxnSpPr>
        <p:spPr>
          <a:xfrm>
            <a:off x="217170" y="6693676"/>
            <a:ext cx="87096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B7FA0758-69E1-3A77-E457-1C6B0762CFFF}"/>
              </a:ext>
            </a:extLst>
          </p:cNvPr>
          <p:cNvSpPr txBox="1">
            <a:spLocks/>
          </p:cNvSpPr>
          <p:nvPr/>
        </p:nvSpPr>
        <p:spPr>
          <a:xfrm>
            <a:off x="1804206" y="6166402"/>
            <a:ext cx="5573871" cy="4779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solidFill>
                  <a:srgbClr val="BD9B60"/>
                </a:solidFill>
              </a:rPr>
              <a:t>Salad Selection, Vegetables &amp; Fresh Fruit are Available Daily. </a:t>
            </a:r>
            <a:endParaRPr lang="en-US" sz="1600" dirty="0">
              <a:solidFill>
                <a:srgbClr val="BD9B60"/>
              </a:solidFill>
            </a:endParaRPr>
          </a:p>
          <a:p>
            <a:pPr algn="ctr"/>
            <a:r>
              <a:rPr lang="en-GB" sz="1600" b="1" dirty="0">
                <a:solidFill>
                  <a:srgbClr val="BD9B60"/>
                </a:solidFill>
                <a:latin typeface="+mj-lt"/>
              </a:rPr>
              <a:t>. </a:t>
            </a:r>
            <a:endParaRPr lang="en-US" sz="1600" dirty="0">
              <a:solidFill>
                <a:srgbClr val="BD9B6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A97784-EB0F-99DE-EF93-9DE1CFA6986A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8" y="110684"/>
            <a:ext cx="2000816" cy="9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9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524ADFED99A4FB4ED4770B478D5E9" ma:contentTypeVersion="13" ma:contentTypeDescription="Create a new document." ma:contentTypeScope="" ma:versionID="7d40ca322bbddb6288c3865a46415ffd">
  <xsd:schema xmlns:xsd="http://www.w3.org/2001/XMLSchema" xmlns:xs="http://www.w3.org/2001/XMLSchema" xmlns:p="http://schemas.microsoft.com/office/2006/metadata/properties" xmlns:ns2="d1686446-a338-409a-a091-cd67dd590c76" xmlns:ns3="7676fe06-2bca-40e4-8b84-f79d00f53d45" targetNamespace="http://schemas.microsoft.com/office/2006/metadata/properties" ma:root="true" ma:fieldsID="8a5a4f9a553edf2f41212d49f2aed7db" ns2:_="" ns3:_="">
    <xsd:import namespace="d1686446-a338-409a-a091-cd67dd590c76"/>
    <xsd:import namespace="7676fe06-2bca-40e4-8b84-f79d00f53d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86446-a338-409a-a091-cd67dd590c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6fe06-2bca-40e4-8b84-f79d00f53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676fe06-2bca-40e4-8b84-f79d00f53d45">
      <UserInfo>
        <DisplayName>J Keville (Staff)</DisplayName>
        <AccountId>20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9B1222-F374-4B01-BB04-59A51F559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686446-a338-409a-a091-cd67dd590c76"/>
    <ds:schemaRef ds:uri="7676fe06-2bca-40e4-8b84-f79d00f53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1707B9-AA4D-4219-9A3B-016957F59DDD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7676fe06-2bca-40e4-8b84-f79d00f53d45"/>
    <ds:schemaRef ds:uri="http://purl.org/dc/terms/"/>
    <ds:schemaRef ds:uri="http://schemas.openxmlformats.org/package/2006/metadata/core-properties"/>
    <ds:schemaRef ds:uri="d1686446-a338-409a-a091-cd67dd590c76"/>
  </ds:schemaRefs>
</ds:datastoreItem>
</file>

<file path=customXml/itemProps3.xml><?xml version="1.0" encoding="utf-8"?>
<ds:datastoreItem xmlns:ds="http://schemas.openxmlformats.org/officeDocument/2006/customXml" ds:itemID="{5BA1E7C7-19D7-4BF0-9364-E0FFB04E69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201</Words>
  <Application>Microsoft Office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dearJoe 5 CASUAL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Wallace</dc:creator>
  <cp:lastModifiedBy>Andrea Jenkins</cp:lastModifiedBy>
  <cp:revision>144</cp:revision>
  <cp:lastPrinted>2023-03-02T11:50:34Z</cp:lastPrinted>
  <dcterms:created xsi:type="dcterms:W3CDTF">2018-08-11T10:47:47Z</dcterms:created>
  <dcterms:modified xsi:type="dcterms:W3CDTF">2024-08-23T14:26:35Z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0x010100160524ADFED99A4FB4ED4770B478D5E9</vt:lpwstr>
  </property>
</Properties>
</file>